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65" r:id="rId4"/>
    <p:sldId id="290" r:id="rId5"/>
    <p:sldId id="266" r:id="rId6"/>
    <p:sldId id="262" r:id="rId7"/>
    <p:sldId id="267" r:id="rId8"/>
    <p:sldId id="261" r:id="rId9"/>
    <p:sldId id="263" r:id="rId10"/>
    <p:sldId id="268" r:id="rId11"/>
    <p:sldId id="264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2" r:id="rId24"/>
    <p:sldId id="284" r:id="rId25"/>
    <p:sldId id="283" r:id="rId26"/>
    <p:sldId id="289" r:id="rId27"/>
    <p:sldId id="280" r:id="rId28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A3"/>
    <a:srgbClr val="C55A11"/>
    <a:srgbClr val="00B050"/>
    <a:srgbClr val="40404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07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3740" y="1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186D9-392A-45E2-BFA4-34078DBC8F40}" type="datetimeFigureOut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D9D74-B7CC-4998-86BF-E0644AE768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774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975F-A149-4947-B9F5-C2E56FE5FA11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04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5A7A-819E-4DBD-AA1B-33ECC003C507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02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42D-A3F9-4579-9F43-F4AE56FCE7A3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66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9F4C-6B34-4B44-9051-A413AC6CEEBE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568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045F-8911-444B-B20C-3E497ACF4918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68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C50A-4AAD-498E-82E4-C1EAA4FB24AB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945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DC869-5D31-4E54-8C30-33C4B34D41E0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526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5567F-01C7-458A-9BE0-B3FA4E4BAD08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9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8D7E-34F3-4D98-B948-33167914ED5D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331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CF93-0904-4403-8102-F4DE4EEDF8BD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82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4396-35E6-4294-B14C-2CA3D4F171B0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71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3F70A-679B-42CB-9121-63FA30B0F7D0}" type="datetime1">
              <a:rPr lang="ko-KR" altLang="en-US" smtClean="0"/>
              <a:t>2025-08-12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991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7E4D47-F869-4BF7-BFE9-8DCCB52B894D}"/>
              </a:ext>
            </a:extLst>
          </p:cNvPr>
          <p:cNvSpPr txBox="1"/>
          <p:nvPr/>
        </p:nvSpPr>
        <p:spPr>
          <a:xfrm>
            <a:off x="0" y="1772816"/>
            <a:ext cx="9906000" cy="1249573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2025</a:t>
            </a:r>
            <a:r>
              <a:rPr lang="ko-KR" altLang="en-US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년 수시</a:t>
            </a:r>
            <a:r>
              <a:rPr lang="ko-KR" altLang="en-US" sz="2600" spc="70" dirty="0">
                <a:solidFill>
                  <a:srgbClr val="0050A3"/>
                </a:solidFill>
                <a:latin typeface="경기천년제목 Bold" pitchFamily="18" charset="-127"/>
                <a:ea typeface="경기천년제목 Bold" pitchFamily="18" charset="-127"/>
              </a:rPr>
              <a:t> 경기도 광역버스 공공관리제 </a:t>
            </a:r>
            <a:r>
              <a:rPr lang="ko-KR" altLang="en-US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 </a:t>
            </a:r>
            <a:r>
              <a:rPr lang="ko-KR" altLang="en-US" sz="2600" spc="70" dirty="0">
                <a:solidFill>
                  <a:srgbClr val="404040"/>
                </a:solidFill>
                <a:latin typeface="경기천년제목 Bold" pitchFamily="18" charset="-127"/>
                <a:ea typeface="경기천년제목 Bold" pitchFamily="18" charset="-127"/>
              </a:rPr>
              <a:t>모집</a:t>
            </a:r>
            <a:endParaRPr lang="en-US" altLang="ko-KR" sz="2600" spc="70" dirty="0">
              <a:solidFill>
                <a:srgbClr val="404040"/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sz="40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 업 설 명 자 료</a:t>
            </a:r>
            <a:endParaRPr lang="en-US" altLang="ko-KR" sz="4000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4069CA-1FA8-4483-BECF-15820F60FF17}"/>
              </a:ext>
            </a:extLst>
          </p:cNvPr>
          <p:cNvSpPr txBox="1"/>
          <p:nvPr/>
        </p:nvSpPr>
        <p:spPr>
          <a:xfrm>
            <a:off x="3853561" y="4149080"/>
            <a:ext cx="2198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Medium" pitchFamily="18" charset="-127"/>
                <a:ea typeface="경기천년제목 Medium" pitchFamily="18" charset="-127"/>
              </a:rPr>
              <a:t>2025. 8. 13.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경기천년제목 Medium" pitchFamily="18" charset="-127"/>
              <a:ea typeface="경기천년제목 Medium" pitchFamily="18" charset="-127"/>
            </a:endParaRPr>
          </a:p>
        </p:txBody>
      </p:sp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7" y="304800"/>
                    <a:ext cx="193675" cy="193674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B6328238-431D-4ECB-BB17-6D3C652D79C2}"/>
              </a:ext>
            </a:extLst>
          </p:cNvPr>
          <p:cNvSpPr txBox="1"/>
          <p:nvPr/>
        </p:nvSpPr>
        <p:spPr>
          <a:xfrm>
            <a:off x="1225992" y="5085184"/>
            <a:ext cx="7454017" cy="938719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 기 교 통 공 사</a:t>
            </a:r>
            <a:endParaRPr lang="en-US" altLang="ko-KR" sz="3000" b="1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 algn="ctr"/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버스계획팀</a:t>
            </a:r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</a:p>
        </p:txBody>
      </p:sp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384" y="450102"/>
            <a:ext cx="1089614" cy="7690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DB636A9A-FAA8-479A-BF54-29F5F3F58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5150" y="355166"/>
            <a:ext cx="1477827" cy="924946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0FD287E6-D1BA-4EC7-BBC6-B89BD828F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061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특수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3D2719-4E8F-4D78-A833-F476CD88B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2118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772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7667183" cy="3783343"/>
            <a:chOff x="434422" y="1690031"/>
            <a:chExt cx="7667183" cy="3783343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7479933" cy="37833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선정된 자는 기존 운수종사자의 고용을 승계 하여야 한다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 노선의 인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면허권자가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대도시권광역교통위원회로 변경되는 경우 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면허조건과 협약서 등을 조정 또는 변경할 수 있다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는 입찰노선에 포함된 수요대응형 버스에 대한 운행방안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운행주체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투입 차량 등 운행계획을 제안서에 포함하여야 한다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타 운송사업자와의 공동운수협정 체결 시 협정 서류 등을 제출하여야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사업계획변경 등의 사유가 없는 한 면허기간 동안 인가사항을 준수하여야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71902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5" name="Picture 1">
            <a:extLst>
              <a:ext uri="{FF2B5EF4-FFF2-40B4-BE49-F238E27FC236}">
                <a16:creationId xmlns:a16="http://schemas.microsoft.com/office/drawing/2014/main" id="{EE55536F-B9FF-42D6-B7DB-6A42C1CDB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6" name="그림 85">
            <a:extLst>
              <a:ext uri="{FF2B5EF4-FFF2-40B4-BE49-F238E27FC236}">
                <a16:creationId xmlns:a16="http://schemas.microsoft.com/office/drawing/2014/main" id="{DBF9AE99-F8A1-45DE-8D24-F1F74A73B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ACAD11-9F5C-49B3-ADE5-9ED7C7287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83" name="타원 82">
            <a:extLst>
              <a:ext uri="{FF2B5EF4-FFF2-40B4-BE49-F238E27FC236}">
                <a16:creationId xmlns:a16="http://schemas.microsoft.com/office/drawing/2014/main" id="{A126E940-1E16-4652-8BD8-6BCAE4A8CDF2}"/>
              </a:ext>
            </a:extLst>
          </p:cNvPr>
          <p:cNvSpPr/>
          <p:nvPr/>
        </p:nvSpPr>
        <p:spPr>
          <a:xfrm>
            <a:off x="434993" y="3663268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" name="타원 83">
            <a:extLst>
              <a:ext uri="{FF2B5EF4-FFF2-40B4-BE49-F238E27FC236}">
                <a16:creationId xmlns:a16="http://schemas.microsoft.com/office/drawing/2014/main" id="{19B83CBD-F16E-467E-8D65-938EFE0EE059}"/>
              </a:ext>
            </a:extLst>
          </p:cNvPr>
          <p:cNvSpPr/>
          <p:nvPr/>
        </p:nvSpPr>
        <p:spPr>
          <a:xfrm>
            <a:off x="434421" y="1602146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050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신청자격 및 방법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8E9D324-468B-4365-8EEB-DEBB9B59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449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948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7978165" cy="4475841"/>
            <a:chOff x="434422" y="1690031"/>
            <a:chExt cx="7978165" cy="4475841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7790915" cy="4475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신청자격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법인 및 법인설립 예정 자 또는 개인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제</a:t>
              </a:r>
              <a:r>
                <a:rPr lang="en-US" altLang="ko-KR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17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조에 따라 한정면허가 가능한자</a:t>
              </a:r>
              <a:endParaRPr lang="en-US" altLang="ko-KR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「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6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따른 결격 사유에 해당하지 않는 자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신청방법 </a:t>
              </a:r>
              <a:r>
                <a:rPr lang="en-US" altLang="ko-KR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경기교통공사 버스계획팀 방문제출</a:t>
              </a: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8/25(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14:00~16:00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제출</a:t>
              </a: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유의사항 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‘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는 제안요청서에 기술된 모든 사항에 동의한 것으로 간주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제출한 제안서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 자료는 반환하지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제안서의 내용이 허위로 판명되면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취소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사업참여 제한 등의 제재를 받음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5" name="그룹 94">
            <a:extLst>
              <a:ext uri="{FF2B5EF4-FFF2-40B4-BE49-F238E27FC236}">
                <a16:creationId xmlns:a16="http://schemas.microsoft.com/office/drawing/2014/main" id="{9364503D-8ABB-4854-AF10-89D85AC0B479}"/>
              </a:ext>
            </a:extLst>
          </p:cNvPr>
          <p:cNvGrpSpPr/>
          <p:nvPr/>
        </p:nvGrpSpPr>
        <p:grpSpPr>
          <a:xfrm>
            <a:off x="434422" y="3335856"/>
            <a:ext cx="371981" cy="459357"/>
            <a:chOff x="434422" y="2105869"/>
            <a:chExt cx="371981" cy="459357"/>
          </a:xfrm>
        </p:grpSpPr>
        <p:sp>
          <p:nvSpPr>
            <p:cNvPr id="96" name="직사각형 95">
              <a:extLst>
                <a:ext uri="{FF2B5EF4-FFF2-40B4-BE49-F238E27FC236}">
                  <a16:creationId xmlns:a16="http://schemas.microsoft.com/office/drawing/2014/main" id="{F795EBE1-9648-4045-809D-DECC60425A31}"/>
                </a:ext>
              </a:extLst>
            </p:cNvPr>
            <p:cNvSpPr/>
            <p:nvPr/>
          </p:nvSpPr>
          <p:spPr>
            <a:xfrm>
              <a:off x="621672" y="2105869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1A04F455-3179-47B1-90AA-31CF8A4D5A44}"/>
                </a:ext>
              </a:extLst>
            </p:cNvPr>
            <p:cNvSpPr/>
            <p:nvPr/>
          </p:nvSpPr>
          <p:spPr>
            <a:xfrm>
              <a:off x="434422" y="228752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7" name="타원 86">
            <a:extLst>
              <a:ext uri="{FF2B5EF4-FFF2-40B4-BE49-F238E27FC236}">
                <a16:creationId xmlns:a16="http://schemas.microsoft.com/office/drawing/2014/main" id="{512E02AB-BF5D-437E-82CF-3F03811480CE}"/>
              </a:ext>
            </a:extLst>
          </p:cNvPr>
          <p:cNvSpPr/>
          <p:nvPr/>
        </p:nvSpPr>
        <p:spPr>
          <a:xfrm>
            <a:off x="434422" y="4745576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8" name="Picture 1">
            <a:extLst>
              <a:ext uri="{FF2B5EF4-FFF2-40B4-BE49-F238E27FC236}">
                <a16:creationId xmlns:a16="http://schemas.microsoft.com/office/drawing/2014/main" id="{3F692962-134A-4E49-ACFE-C67BDB5FE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9" name="그림 88">
            <a:extLst>
              <a:ext uri="{FF2B5EF4-FFF2-40B4-BE49-F238E27FC236}">
                <a16:creationId xmlns:a16="http://schemas.microsoft.com/office/drawing/2014/main" id="{FF0E197C-D557-44B3-8B82-EE7FEB08A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7CD1E8-5CD6-4783-8BB5-D7A013A8C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561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5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운송사업자 선정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341264E-01AB-4908-90F0-AA8564EC4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2753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9013705" cy="4385816"/>
            <a:chOff x="434422" y="1690031"/>
            <a:chExt cx="9013705" cy="438581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8826455" cy="43858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사업수행능력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감점을 합산한 점수가 높은 순으로 협상순위 결정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점 이상인 자를 협상적격자로 선정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동일한 제안자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 이상일 경우 기술능력평가 점수가 높은 제안자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기술능력평가 점수까지 동일한 경우 추첨으로 정함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초과하거나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금액산출내역서의 금액과 불일치시 협상제외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일찰노선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단독일 경우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재공고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없이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제안서를 대상으로 평가실시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협상이 성립된 때에는 다른 협상적격자와 협상을 실시하지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우선협상대상자가 사업을 포기하거나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선정되지 않을 경우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차순위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협상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정당한 사유 없이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이상 인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 발급 처리절차 등 운송개시에 필요한 사항을 지연 또는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기피할 경우 ‘운송사업자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선정 취소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2" name="Picture 1">
            <a:extLst>
              <a:ext uri="{FF2B5EF4-FFF2-40B4-BE49-F238E27FC236}">
                <a16:creationId xmlns:a16="http://schemas.microsoft.com/office/drawing/2014/main" id="{1EF194AD-2BEC-4BB9-A39C-2D103A349D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845CA2B9-BA65-45DF-95AA-E96707A0D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EFBA7D-6A56-4557-945A-111CBFC7B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752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056739"/>
            <a:ext cx="8843787" cy="5999335"/>
            <a:chOff x="434422" y="1589363"/>
            <a:chExt cx="8843787" cy="5999335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8656537" cy="59993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평가방법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정량적 평가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 평가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 평가는 경기교통공사에서 시행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중대한 교통사고 적용기간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입찰공고일 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동안 종결된 사건 기준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정성적 평가는 평가위원회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제안업체 추첨으로 선정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구성하여 평가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제안서 설명에 불참할 경우 사업신청 취소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정성적 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평가위원회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제안서를 토대로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평가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지정된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시간에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질의한 내용에 대하여 제안내용을 설명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평가시간 사업신청자당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설명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참석인원은 업체별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인으로 제한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참석인원 전원 제안서 평가 참석자 확인서 등 제출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세부평가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기준별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최고 점수와 최저점수를 제외하고 산술평균한 값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소수 셋째자리 반올림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최고 또는 최저 점수가 둘 이상인 경우에는 그 중 하나만 제외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259276DC-DC8D-48F4-B3D3-EACB743F313E}"/>
              </a:ext>
            </a:extLst>
          </p:cNvPr>
          <p:cNvGrpSpPr/>
          <p:nvPr/>
        </p:nvGrpSpPr>
        <p:grpSpPr>
          <a:xfrm>
            <a:off x="434422" y="3299235"/>
            <a:ext cx="371981" cy="667106"/>
            <a:chOff x="434422" y="1502502"/>
            <a:chExt cx="371981" cy="667106"/>
          </a:xfrm>
        </p:grpSpPr>
        <p:sp>
          <p:nvSpPr>
            <p:cNvPr id="84" name="직사각형 83">
              <a:extLst>
                <a:ext uri="{FF2B5EF4-FFF2-40B4-BE49-F238E27FC236}">
                  <a16:creationId xmlns:a16="http://schemas.microsoft.com/office/drawing/2014/main" id="{1B03A56E-E387-4B55-864F-E86B9D3A6CF5}"/>
                </a:ext>
              </a:extLst>
            </p:cNvPr>
            <p:cNvSpPr/>
            <p:nvPr/>
          </p:nvSpPr>
          <p:spPr>
            <a:xfrm>
              <a:off x="621672" y="1502502"/>
              <a:ext cx="184731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5" name="타원 84">
              <a:extLst>
                <a:ext uri="{FF2B5EF4-FFF2-40B4-BE49-F238E27FC236}">
                  <a16:creationId xmlns:a16="http://schemas.microsoft.com/office/drawing/2014/main" id="{CD4B737A-2240-449C-82EA-A5B033A90285}"/>
                </a:ext>
              </a:extLst>
            </p:cNvPr>
            <p:cNvSpPr/>
            <p:nvPr/>
          </p:nvSpPr>
          <p:spPr>
            <a:xfrm>
              <a:off x="434422" y="1893883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6" name="Picture 1">
            <a:extLst>
              <a:ext uri="{FF2B5EF4-FFF2-40B4-BE49-F238E27FC236}">
                <a16:creationId xmlns:a16="http://schemas.microsoft.com/office/drawing/2014/main" id="{89D79BEC-0E8B-44CF-9470-BA638303A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7" name="그림 86">
            <a:extLst>
              <a:ext uri="{FF2B5EF4-FFF2-40B4-BE49-F238E27FC236}">
                <a16:creationId xmlns:a16="http://schemas.microsoft.com/office/drawing/2014/main" id="{611DB573-9863-4C2A-BCB5-94B028F0E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4A4D6A-ECC0-4C17-8F90-732813765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9160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6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작성방법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E619673-C7D8-4A16-9C24-9DCBDE197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2595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2040595"/>
            <a:ext cx="3339075" cy="667106"/>
            <a:chOff x="434422" y="1589363"/>
            <a:chExt cx="3339075" cy="66710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3151825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모든 사업계획서는 흑백으로 작성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374E155A-97C7-4D84-B5F0-2E3F3FAB025D}"/>
              </a:ext>
            </a:extLst>
          </p:cNvPr>
          <p:cNvGrpSpPr/>
          <p:nvPr/>
        </p:nvGrpSpPr>
        <p:grpSpPr>
          <a:xfrm>
            <a:off x="434422" y="2564425"/>
            <a:ext cx="4549342" cy="667106"/>
            <a:chOff x="434422" y="1589363"/>
            <a:chExt cx="4549342" cy="667106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2BDC911-ACA4-4BA1-8C1E-6958440B029A}"/>
                </a:ext>
              </a:extLst>
            </p:cNvPr>
            <p:cNvSpPr/>
            <p:nvPr/>
          </p:nvSpPr>
          <p:spPr>
            <a:xfrm>
              <a:off x="621672" y="1589363"/>
              <a:ext cx="4362092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‘5.2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사업계획서 목차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순서로 작성</a:t>
              </a: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93A6BFDC-95D0-40C8-978D-2932CF66C744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AE1A24C8-C74E-4F41-B15B-CECB0A9D603B}"/>
              </a:ext>
            </a:extLst>
          </p:cNvPr>
          <p:cNvGrpSpPr/>
          <p:nvPr/>
        </p:nvGrpSpPr>
        <p:grpSpPr>
          <a:xfrm>
            <a:off x="434422" y="3266588"/>
            <a:ext cx="8313192" cy="2952347"/>
            <a:chOff x="434422" y="1782310"/>
            <a:chExt cx="8313192" cy="2952347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811BA80F-5578-446F-85B8-73FD121A7B3C}"/>
                </a:ext>
              </a:extLst>
            </p:cNvPr>
            <p:cNvSpPr/>
            <p:nvPr/>
          </p:nvSpPr>
          <p:spPr>
            <a:xfrm>
              <a:off x="621672" y="1782310"/>
              <a:ext cx="8125942" cy="2952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부를 제출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가격제안서는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USB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미포함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정량평가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정성평가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항목 본보고서와 부속서류 분리하여 작성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정성평가 제안서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사본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에는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업체를 인식할 수 있는 표시 금지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87F136E3-F363-4145-A53E-827283FD41C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391677"/>
            <a:ext cx="3348693" cy="874855"/>
            <a:chOff x="434422" y="1849422"/>
            <a:chExt cx="3348693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849422"/>
              <a:ext cx="316144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포함된 양식으로 작성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신명조체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13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포인트로 작성함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202984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D74EBE35-1C16-48DF-810E-F5B4F2D304A7}"/>
              </a:ext>
            </a:extLst>
          </p:cNvPr>
          <p:cNvSpPr/>
          <p:nvPr/>
        </p:nvSpPr>
        <p:spPr>
          <a:xfrm>
            <a:off x="2347936" y="384021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7A09C712-571F-4156-B1FB-85F0CFCA8C00}"/>
              </a:ext>
            </a:extLst>
          </p:cNvPr>
          <p:cNvSpPr/>
          <p:nvPr/>
        </p:nvSpPr>
        <p:spPr>
          <a:xfrm>
            <a:off x="2280791" y="424853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화살표: 오른쪽 97">
            <a:extLst>
              <a:ext uri="{FF2B5EF4-FFF2-40B4-BE49-F238E27FC236}">
                <a16:creationId xmlns:a16="http://schemas.microsoft.com/office/drawing/2014/main" id="{3FB02726-B8FE-41E8-A858-8A7C7BD9574C}"/>
              </a:ext>
            </a:extLst>
          </p:cNvPr>
          <p:cNvSpPr/>
          <p:nvPr/>
        </p:nvSpPr>
        <p:spPr>
          <a:xfrm>
            <a:off x="2524072" y="466798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화살표: 오른쪽 98">
            <a:extLst>
              <a:ext uri="{FF2B5EF4-FFF2-40B4-BE49-F238E27FC236}">
                <a16:creationId xmlns:a16="http://schemas.microsoft.com/office/drawing/2014/main" id="{1CF711B3-BFE0-4F2E-8929-A2F6417C6434}"/>
              </a:ext>
            </a:extLst>
          </p:cNvPr>
          <p:cNvSpPr/>
          <p:nvPr/>
        </p:nvSpPr>
        <p:spPr>
          <a:xfrm>
            <a:off x="2524072" y="506266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0" name="Picture 1">
            <a:extLst>
              <a:ext uri="{FF2B5EF4-FFF2-40B4-BE49-F238E27FC236}">
                <a16:creationId xmlns:a16="http://schemas.microsoft.com/office/drawing/2014/main" id="{CADA7C4F-3DA9-4B83-ABCC-98844D695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1" name="그림 100">
            <a:extLst>
              <a:ext uri="{FF2B5EF4-FFF2-40B4-BE49-F238E27FC236}">
                <a16:creationId xmlns:a16="http://schemas.microsoft.com/office/drawing/2014/main" id="{FC81E7C4-4B4C-4065-BACE-5BC4BB3F6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EA0992-6843-4D0F-939A-75FEA460A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554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316176"/>
            <a:ext cx="8750813" cy="874855"/>
            <a:chOff x="434422" y="1790699"/>
            <a:chExt cx="8750813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856356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재직증명서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접수자와 평가위원회 참석자의 재직증명서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 제출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AF027D90-A5F5-462E-83A8-4B70662641C4}"/>
              </a:ext>
            </a:extLst>
          </p:cNvPr>
          <p:cNvGrpSpPr/>
          <p:nvPr/>
        </p:nvGrpSpPr>
        <p:grpSpPr>
          <a:xfrm>
            <a:off x="434422" y="2188829"/>
            <a:ext cx="7867558" cy="874855"/>
            <a:chOff x="434422" y="1832644"/>
            <a:chExt cx="7867558" cy="874855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A30D7A41-6EAA-4F19-A710-2C167D039B9B}"/>
                </a:ext>
              </a:extLst>
            </p:cNvPr>
            <p:cNvSpPr/>
            <p:nvPr/>
          </p:nvSpPr>
          <p:spPr>
            <a:xfrm>
              <a:off x="621672" y="1832644"/>
              <a:ext cx="768030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/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밀봉하여 제출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DC41D903-58DE-421D-971C-CC6BD0F81F7A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98368FBE-E301-44FD-8B9C-6D92E305B267}"/>
              </a:ext>
            </a:extLst>
          </p:cNvPr>
          <p:cNvGrpSpPr/>
          <p:nvPr/>
        </p:nvGrpSpPr>
        <p:grpSpPr>
          <a:xfrm>
            <a:off x="434422" y="4813643"/>
            <a:ext cx="8391740" cy="1705852"/>
            <a:chOff x="434422" y="1837407"/>
            <a:chExt cx="8391740" cy="1705852"/>
          </a:xfrm>
        </p:grpSpPr>
        <p:sp>
          <p:nvSpPr>
            <p:cNvPr id="104" name="직사각형 103">
              <a:extLst>
                <a:ext uri="{FF2B5EF4-FFF2-40B4-BE49-F238E27FC236}">
                  <a16:creationId xmlns:a16="http://schemas.microsoft.com/office/drawing/2014/main" id="{656DFA53-9E0B-4B8B-B9B7-A200CECD528C}"/>
                </a:ext>
              </a:extLst>
            </p:cNvPr>
            <p:cNvSpPr/>
            <p:nvPr/>
          </p:nvSpPr>
          <p:spPr>
            <a:xfrm>
              <a:off x="621672" y="1837407"/>
              <a:ext cx="8204490" cy="1705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8, 9&gt;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협상적격자 제외 사유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초과할 수 없음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운전직인건비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기타복리후생비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연료비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통행료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감가상각비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차고지비는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변경할 수 없음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금액산출내역서의 항목별 제안금액 합계와 가격제안서의 제안금액이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일치해야 함</a:t>
              </a:r>
            </a:p>
          </p:txBody>
        </p:sp>
        <p:sp>
          <p:nvSpPr>
            <p:cNvPr id="105" name="타원 104">
              <a:extLst>
                <a:ext uri="{FF2B5EF4-FFF2-40B4-BE49-F238E27FC236}">
                  <a16:creationId xmlns:a16="http://schemas.microsoft.com/office/drawing/2014/main" id="{549C9A05-1BC1-4FFC-82CB-2903B4CA6C09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49EFC270-1714-4992-8D0E-710FA2F94E6C}"/>
              </a:ext>
            </a:extLst>
          </p:cNvPr>
          <p:cNvGrpSpPr/>
          <p:nvPr/>
        </p:nvGrpSpPr>
        <p:grpSpPr>
          <a:xfrm>
            <a:off x="434422" y="3060901"/>
            <a:ext cx="8805315" cy="874855"/>
            <a:chOff x="434422" y="1832644"/>
            <a:chExt cx="8805315" cy="874855"/>
          </a:xfrm>
        </p:grpSpPr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F0D56987-22C6-4975-8D5D-869FCC2713B6}"/>
                </a:ext>
              </a:extLst>
            </p:cNvPr>
            <p:cNvSpPr/>
            <p:nvPr/>
          </p:nvSpPr>
          <p:spPr>
            <a:xfrm>
              <a:off x="621672" y="1832644"/>
              <a:ext cx="861806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재무건전성 관련 신용평가 증빙자료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신용평가등급 확인서의 등급 유효기간은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접수 마감일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기준으로 유효해야 함</a:t>
              </a:r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AFB0F54B-B038-4070-8415-42929D04D526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99EFB1F6-F93D-4B9A-B697-B5A1CF1BFA58}"/>
              </a:ext>
            </a:extLst>
          </p:cNvPr>
          <p:cNvGrpSpPr/>
          <p:nvPr/>
        </p:nvGrpSpPr>
        <p:grpSpPr>
          <a:xfrm>
            <a:off x="434422" y="3941685"/>
            <a:ext cx="9180418" cy="874855"/>
            <a:chOff x="434422" y="1832644"/>
            <a:chExt cx="9180418" cy="874855"/>
          </a:xfrm>
        </p:grpSpPr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2E51A12F-D7FB-4872-9A4B-655165A58D21}"/>
                </a:ext>
              </a:extLst>
            </p:cNvPr>
            <p:cNvSpPr/>
            <p:nvPr/>
          </p:nvSpPr>
          <p:spPr>
            <a:xfrm>
              <a:off x="621672" y="1832644"/>
              <a:ext cx="899316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 err="1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차량보험요율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평균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보험요율이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아닌 실제 적용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자료제출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사업공고일 기준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대인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대물 </a:t>
              </a:r>
              <a:r>
                <a:rPr lang="ko-KR" altLang="en-US" dirty="0" err="1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78B10E0F-2069-4184-B64A-8A52E4E931F3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6" name="Picture 1">
            <a:extLst>
              <a:ext uri="{FF2B5EF4-FFF2-40B4-BE49-F238E27FC236}">
                <a16:creationId xmlns:a16="http://schemas.microsoft.com/office/drawing/2014/main" id="{E5D67F39-9C97-4F76-B78B-C7ACC214D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7" name="그림 96">
            <a:extLst>
              <a:ext uri="{FF2B5EF4-FFF2-40B4-BE49-F238E27FC236}">
                <a16:creationId xmlns:a16="http://schemas.microsoft.com/office/drawing/2014/main" id="{BAF0D735-8226-4F7A-8D03-5166D7B0C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5244061-1C91-4CBF-AFCA-8A69D44F3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867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C1890AE0-645B-4B5E-9202-8B23A121D45A}"/>
              </a:ext>
            </a:extLst>
          </p:cNvPr>
          <p:cNvSpPr txBox="1"/>
          <p:nvPr/>
        </p:nvSpPr>
        <p:spPr>
          <a:xfrm>
            <a:off x="-888037" y="870297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목  차</a:t>
            </a:r>
            <a:endParaRPr lang="en-US" altLang="ko-KR" sz="4000" dirty="0">
              <a:solidFill>
                <a:schemeClr val="tx1">
                  <a:lumMod val="65000"/>
                  <a:lumOff val="3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85" name="직선 연결선 84">
            <a:extLst>
              <a:ext uri="{FF2B5EF4-FFF2-40B4-BE49-F238E27FC236}">
                <a16:creationId xmlns:a16="http://schemas.microsoft.com/office/drawing/2014/main" id="{A2E7A186-BC63-4CE1-9FFF-4BC3E91C3B17}"/>
              </a:ext>
            </a:extLst>
          </p:cNvPr>
          <p:cNvCxnSpPr/>
          <p:nvPr/>
        </p:nvCxnSpPr>
        <p:spPr>
          <a:xfrm>
            <a:off x="408107" y="1711746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C5805806-5B67-4119-8015-4740EF870460}"/>
              </a:ext>
            </a:extLst>
          </p:cNvPr>
          <p:cNvGrpSpPr/>
          <p:nvPr/>
        </p:nvGrpSpPr>
        <p:grpSpPr>
          <a:xfrm>
            <a:off x="454287" y="1086321"/>
            <a:ext cx="539365" cy="288032"/>
            <a:chOff x="1583668" y="1957400"/>
            <a:chExt cx="539365" cy="288032"/>
          </a:xfrm>
        </p:grpSpPr>
        <p:cxnSp>
          <p:nvCxnSpPr>
            <p:cNvPr id="87" name="직선 연결선 86">
              <a:extLst>
                <a:ext uri="{FF2B5EF4-FFF2-40B4-BE49-F238E27FC236}">
                  <a16:creationId xmlns:a16="http://schemas.microsoft.com/office/drawing/2014/main" id="{8DB54A2A-DC8C-4CDB-952C-A0024BEF8FCB}"/>
                </a:ext>
              </a:extLst>
            </p:cNvPr>
            <p:cNvCxnSpPr/>
            <p:nvPr/>
          </p:nvCxnSpPr>
          <p:spPr>
            <a:xfrm>
              <a:off x="1583668" y="1957400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>
              <a:extLst>
                <a:ext uri="{FF2B5EF4-FFF2-40B4-BE49-F238E27FC236}">
                  <a16:creationId xmlns:a16="http://schemas.microsoft.com/office/drawing/2014/main" id="{19DC8130-E2B3-4822-B670-1FEE630228E8}"/>
                </a:ext>
              </a:extLst>
            </p:cNvPr>
            <p:cNvCxnSpPr/>
            <p:nvPr/>
          </p:nvCxnSpPr>
          <p:spPr>
            <a:xfrm>
              <a:off x="1583668" y="2101416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>
              <a:extLst>
                <a:ext uri="{FF2B5EF4-FFF2-40B4-BE49-F238E27FC236}">
                  <a16:creationId xmlns:a16="http://schemas.microsoft.com/office/drawing/2014/main" id="{836A3675-2429-4453-8BF6-11194F1FF90E}"/>
                </a:ext>
              </a:extLst>
            </p:cNvPr>
            <p:cNvCxnSpPr/>
            <p:nvPr/>
          </p:nvCxnSpPr>
          <p:spPr>
            <a:xfrm>
              <a:off x="1583668" y="2245432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연결선 89">
              <a:extLst>
                <a:ext uri="{FF2B5EF4-FFF2-40B4-BE49-F238E27FC236}">
                  <a16:creationId xmlns:a16="http://schemas.microsoft.com/office/drawing/2014/main" id="{F601BC51-B705-4272-9648-56CDC292EAD7}"/>
                </a:ext>
              </a:extLst>
            </p:cNvPr>
            <p:cNvCxnSpPr/>
            <p:nvPr/>
          </p:nvCxnSpPr>
          <p:spPr>
            <a:xfrm>
              <a:off x="1798302" y="1957400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연결선 90">
              <a:extLst>
                <a:ext uri="{FF2B5EF4-FFF2-40B4-BE49-F238E27FC236}">
                  <a16:creationId xmlns:a16="http://schemas.microsoft.com/office/drawing/2014/main" id="{BECB03D9-4E8A-4577-B142-7F25460DD528}"/>
                </a:ext>
              </a:extLst>
            </p:cNvPr>
            <p:cNvCxnSpPr/>
            <p:nvPr/>
          </p:nvCxnSpPr>
          <p:spPr>
            <a:xfrm>
              <a:off x="1798302" y="2101416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67DF2038-21CE-4E5D-991C-7CADCC727289}"/>
                </a:ext>
              </a:extLst>
            </p:cNvPr>
            <p:cNvCxnSpPr/>
            <p:nvPr/>
          </p:nvCxnSpPr>
          <p:spPr>
            <a:xfrm>
              <a:off x="1798302" y="2245432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itle 1">
            <a:extLst>
              <a:ext uri="{FF2B5EF4-FFF2-40B4-BE49-F238E27FC236}">
                <a16:creationId xmlns:a16="http://schemas.microsoft.com/office/drawing/2014/main" id="{92E64E0E-A59F-47C4-AE99-078173913AB7}"/>
              </a:ext>
            </a:extLst>
          </p:cNvPr>
          <p:cNvSpPr txBox="1">
            <a:spLocks/>
          </p:cNvSpPr>
          <p:nvPr/>
        </p:nvSpPr>
        <p:spPr bwMode="auto">
          <a:xfrm>
            <a:off x="1200195" y="1565055"/>
            <a:ext cx="3816424" cy="4702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 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·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 선정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  <a:p>
            <a:pPr eaLnBrk="1" hangingPunct="1">
              <a:lnSpc>
                <a:spcPct val="200000"/>
              </a:lnSpc>
            </a:pP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pic>
        <p:nvPicPr>
          <p:cNvPr id="94" name="그림 93">
            <a:extLst>
              <a:ext uri="{FF2B5EF4-FFF2-40B4-BE49-F238E27FC236}">
                <a16:creationId xmlns:a16="http://schemas.microsoft.com/office/drawing/2014/main" id="{3041E1AE-0F31-4E7C-AA05-EFC84ACEA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DEEFDF7-A200-47BD-BAC9-89825C9D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403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475567"/>
            <a:ext cx="6892932" cy="2536848"/>
            <a:chOff x="434422" y="1790699"/>
            <a:chExt cx="6892932" cy="2536848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6705682" cy="25368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19&gt;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 충전시설 확보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1.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 확보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 err="1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면적은 전체면적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기사용면적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사용가능 면적을 구분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2.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 확보 충전시설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차량이 실사용 할 충전소 거리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반드시 차고지와의 거리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도로 연장 기준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표시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245529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B7A8D0A7-B8F5-405C-85D5-E7C7C276073F}"/>
              </a:ext>
            </a:extLst>
          </p:cNvPr>
          <p:cNvSpPr/>
          <p:nvPr/>
        </p:nvSpPr>
        <p:spPr>
          <a:xfrm>
            <a:off x="1239520" y="3291087"/>
            <a:ext cx="163548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화살표: 오른쪽 97">
            <a:extLst>
              <a:ext uri="{FF2B5EF4-FFF2-40B4-BE49-F238E27FC236}">
                <a16:creationId xmlns:a16="http://schemas.microsoft.com/office/drawing/2014/main" id="{C1CF83A3-4C49-49B4-BD16-3393E15D8D4A}"/>
              </a:ext>
            </a:extLst>
          </p:cNvPr>
          <p:cNvSpPr/>
          <p:nvPr/>
        </p:nvSpPr>
        <p:spPr>
          <a:xfrm>
            <a:off x="1210121" y="3716151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7" name="Picture 1">
            <a:extLst>
              <a:ext uri="{FF2B5EF4-FFF2-40B4-BE49-F238E27FC236}">
                <a16:creationId xmlns:a16="http://schemas.microsoft.com/office/drawing/2014/main" id="{B3775C40-097F-41AA-BD66-75EE1C965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8" name="그림 87">
            <a:extLst>
              <a:ext uri="{FF2B5EF4-FFF2-40B4-BE49-F238E27FC236}">
                <a16:creationId xmlns:a16="http://schemas.microsoft.com/office/drawing/2014/main" id="{2F781260-B3C0-44B6-958B-DDE60E093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B6D5603-161C-421D-90DB-C8E4EFD2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20</a:t>
            </a:fld>
            <a:endParaRPr lang="ko-KR" altLang="en-US"/>
          </a:p>
        </p:txBody>
      </p: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3DE0A564-CA2E-406B-93DA-D482C35AC23B}"/>
              </a:ext>
            </a:extLst>
          </p:cNvPr>
          <p:cNvGrpSpPr/>
          <p:nvPr/>
        </p:nvGrpSpPr>
        <p:grpSpPr>
          <a:xfrm>
            <a:off x="434422" y="4053990"/>
            <a:ext cx="7025982" cy="1705852"/>
            <a:chOff x="434422" y="1790699"/>
            <a:chExt cx="7025982" cy="1705852"/>
          </a:xfrm>
        </p:grpSpPr>
        <p:sp>
          <p:nvSpPr>
            <p:cNvPr id="89" name="직사각형 88">
              <a:extLst>
                <a:ext uri="{FF2B5EF4-FFF2-40B4-BE49-F238E27FC236}">
                  <a16:creationId xmlns:a16="http://schemas.microsoft.com/office/drawing/2014/main" id="{48380E84-E7E7-4E7C-8504-DF9919165B61}"/>
                </a:ext>
              </a:extLst>
            </p:cNvPr>
            <p:cNvSpPr/>
            <p:nvPr/>
          </p:nvSpPr>
          <p:spPr>
            <a:xfrm>
              <a:off x="621672" y="1790699"/>
              <a:ext cx="6838732" cy="1705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21&gt;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 운송에 필요한 시설 확보 계획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▷기 확보된 시설은 양식 내 작성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확보 계획 중인 시설은 양식 외 추가 작성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입찰노선이 실 사용하는 소재지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차고지와의 거리 작성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거리는 도로 연장 기준으로 기재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0" name="타원 89">
              <a:extLst>
                <a:ext uri="{FF2B5EF4-FFF2-40B4-BE49-F238E27FC236}">
                  <a16:creationId xmlns:a16="http://schemas.microsoft.com/office/drawing/2014/main" id="{727DA422-EA82-4137-9E0C-23D2009DB955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014715C6-A389-42D5-ABA3-3D59AA09388E}"/>
              </a:ext>
            </a:extLst>
          </p:cNvPr>
          <p:cNvSpPr/>
          <p:nvPr/>
        </p:nvSpPr>
        <p:spPr>
          <a:xfrm>
            <a:off x="1210121" y="5033722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화살표: 오른쪽 98">
            <a:extLst>
              <a:ext uri="{FF2B5EF4-FFF2-40B4-BE49-F238E27FC236}">
                <a16:creationId xmlns:a16="http://schemas.microsoft.com/office/drawing/2014/main" id="{A3B82853-AA02-47E9-BA0D-F1D58E1471FB}"/>
              </a:ext>
            </a:extLst>
          </p:cNvPr>
          <p:cNvSpPr/>
          <p:nvPr/>
        </p:nvSpPr>
        <p:spPr>
          <a:xfrm>
            <a:off x="1210121" y="546310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0400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5890F1A2-ABA8-4DBE-A9AC-C2F1AF80FBF6}"/>
              </a:ext>
            </a:extLst>
          </p:cNvPr>
          <p:cNvGrpSpPr/>
          <p:nvPr/>
        </p:nvGrpSpPr>
        <p:grpSpPr>
          <a:xfrm>
            <a:off x="434422" y="1501379"/>
            <a:ext cx="9093855" cy="3090846"/>
            <a:chOff x="434422" y="1790699"/>
            <a:chExt cx="9093855" cy="3090846"/>
          </a:xfrm>
        </p:grpSpPr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3C85685B-9B20-4D3D-8FDA-B0D7822F0F8C}"/>
                </a:ext>
              </a:extLst>
            </p:cNvPr>
            <p:cNvSpPr/>
            <p:nvPr/>
          </p:nvSpPr>
          <p:spPr>
            <a:xfrm>
              <a:off x="621672" y="1790699"/>
              <a:ext cx="8906605" cy="30908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운행횟수 변경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노선의 운행횟수를 조정할 경우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해당노선의 경로특성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교통정체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이용수요 등을 고려하여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현실적으로 최적의 운행횟수를 제안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이 경우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운행횟수 변경과 관계없이 공고된 해당 입찰노선의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기준으로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제안하여야 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향후 협상과정에서 운행횟수 변경에 따른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변경을 반영하여 협상금액을 산정함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예비차량 보유율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내용 수정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9" name="타원 88">
              <a:extLst>
                <a:ext uri="{FF2B5EF4-FFF2-40B4-BE49-F238E27FC236}">
                  <a16:creationId xmlns:a16="http://schemas.microsoft.com/office/drawing/2014/main" id="{999AE65A-26E4-49B0-8C13-F7799D86DD92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0" name="Picture 1">
            <a:extLst>
              <a:ext uri="{FF2B5EF4-FFF2-40B4-BE49-F238E27FC236}">
                <a16:creationId xmlns:a16="http://schemas.microsoft.com/office/drawing/2014/main" id="{9FB17E87-3A8B-42EF-A310-6AA30CE065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1" name="그림 90">
            <a:extLst>
              <a:ext uri="{FF2B5EF4-FFF2-40B4-BE49-F238E27FC236}">
                <a16:creationId xmlns:a16="http://schemas.microsoft.com/office/drawing/2014/main" id="{E2D6DD2F-853E-4751-866B-2D8D2F68F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6D3F1A9-D339-46B6-A33C-269B2193A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98" name="타원 97">
            <a:extLst>
              <a:ext uri="{FF2B5EF4-FFF2-40B4-BE49-F238E27FC236}">
                <a16:creationId xmlns:a16="http://schemas.microsoft.com/office/drawing/2014/main" id="{1C73DE31-4FD8-43BA-ACD2-129D9F3F984F}"/>
              </a:ext>
            </a:extLst>
          </p:cNvPr>
          <p:cNvSpPr/>
          <p:nvPr/>
        </p:nvSpPr>
        <p:spPr>
          <a:xfrm>
            <a:off x="434421" y="3889262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C1C6876-1B68-43D4-8A54-03423E333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337" y="4238812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6D5A905-BFFC-410E-8095-A36625787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339615"/>
              </p:ext>
            </p:extLst>
          </p:nvPr>
        </p:nvGraphicFramePr>
        <p:xfrm>
          <a:off x="599210" y="4290014"/>
          <a:ext cx="8711334" cy="2007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116">
                  <a:extLst>
                    <a:ext uri="{9D8B030D-6E8A-4147-A177-3AD203B41FA5}">
                      <a16:colId xmlns:a16="http://schemas.microsoft.com/office/drawing/2014/main" val="3448915015"/>
                    </a:ext>
                  </a:extLst>
                </a:gridCol>
                <a:gridCol w="3623241">
                  <a:extLst>
                    <a:ext uri="{9D8B030D-6E8A-4147-A177-3AD203B41FA5}">
                      <a16:colId xmlns:a16="http://schemas.microsoft.com/office/drawing/2014/main" val="2015493326"/>
                    </a:ext>
                  </a:extLst>
                </a:gridCol>
                <a:gridCol w="2321901">
                  <a:extLst>
                    <a:ext uri="{9D8B030D-6E8A-4147-A177-3AD203B41FA5}">
                      <a16:colId xmlns:a16="http://schemas.microsoft.com/office/drawing/2014/main" val="3324535745"/>
                    </a:ext>
                  </a:extLst>
                </a:gridCol>
                <a:gridCol w="1525076">
                  <a:extLst>
                    <a:ext uri="{9D8B030D-6E8A-4147-A177-3AD203B41FA5}">
                      <a16:colId xmlns:a16="http://schemas.microsoft.com/office/drawing/2014/main" val="3168653105"/>
                    </a:ext>
                  </a:extLst>
                </a:gridCol>
              </a:tblGrid>
              <a:tr h="33457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항목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평가 내용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기준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평점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9957137"/>
                  </a:ext>
                </a:extLst>
              </a:tr>
              <a:tr h="334570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예비차량 </a:t>
                      </a:r>
                      <a:endParaRPr lang="en-US" altLang="ko-KR" sz="1400" kern="1200" dirty="0">
                        <a:solidFill>
                          <a:schemeClr val="tx1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보유율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fontAlgn="base" latinLnBrk="0">
                        <a:lnSpc>
                          <a:spcPct val="150000"/>
                        </a:lnSpc>
                      </a:pPr>
                      <a:r>
                        <a:rPr lang="ko-KR" altLang="en-US" sz="1400" kern="120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○ </a:t>
                      </a:r>
                      <a:r>
                        <a:rPr lang="ko-KR" altLang="en-US" sz="1400" kern="120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유사시 예비차를 투입할 수 있는 능력 평가</a:t>
                      </a:r>
                    </a:p>
                    <a:p>
                      <a:pPr fontAlgn="base" latinLnBrk="0">
                        <a:lnSpc>
                          <a:spcPct val="150000"/>
                        </a:lnSpc>
                      </a:pPr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  - </a:t>
                      </a:r>
                      <a:r>
                        <a:rPr lang="ko-KR" altLang="en-US" sz="1400" kern="120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업체별 차량 </a:t>
                      </a:r>
                      <a:r>
                        <a:rPr lang="ko-KR" altLang="en-US" sz="1400" kern="1200" dirty="0" err="1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등록수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※</a:t>
                      </a:r>
                      <a:r>
                        <a:rPr lang="ko-KR" altLang="en-US" sz="1400" kern="120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 대비 </a:t>
                      </a:r>
                      <a:r>
                        <a:rPr lang="ko-KR" altLang="en-US" sz="1400" kern="1200" dirty="0" err="1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예비차</a:t>
                      </a:r>
                      <a:r>
                        <a:rPr lang="ko-KR" altLang="en-US" sz="1400" kern="120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 대수</a:t>
                      </a:r>
                    </a:p>
                    <a:p>
                      <a:pPr fontAlgn="base" latinLnBrk="0">
                        <a:lnSpc>
                          <a:spcPct val="150000"/>
                        </a:lnSpc>
                      </a:pPr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   ※ </a:t>
                      </a:r>
                      <a:r>
                        <a:rPr lang="ko-KR" altLang="en-US" sz="1400" kern="120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  <a:cs typeface="+mn-cs"/>
                        </a:rPr>
                        <a:t>노선여객운송사업자의 상용차 등록대수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5%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이상</a:t>
                      </a: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2.0</a:t>
                      </a: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0766085"/>
                  </a:ext>
                </a:extLst>
              </a:tr>
              <a:tr h="33457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4%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이상</a:t>
                      </a: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1.7</a:t>
                      </a: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254723"/>
                  </a:ext>
                </a:extLst>
              </a:tr>
              <a:tr h="33457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3%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이상</a:t>
                      </a: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1.4</a:t>
                      </a: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044158"/>
                  </a:ext>
                </a:extLst>
              </a:tr>
              <a:tr h="33457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2%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이상</a:t>
                      </a: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1.1</a:t>
                      </a: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4077042"/>
                  </a:ext>
                </a:extLst>
              </a:tr>
              <a:tr h="33457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1%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미만</a:t>
                      </a: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→</a:t>
                      </a:r>
                      <a:r>
                        <a:rPr lang="en-US" altLang="ko-KR" sz="1400" b="1" kern="0" spc="0" dirty="0">
                          <a:solidFill>
                            <a:srgbClr val="FF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2% </a:t>
                      </a: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미만</a:t>
                      </a:r>
                      <a:r>
                        <a:rPr lang="en-US" altLang="ko-KR" sz="1400" b="1" kern="0" spc="0" dirty="0">
                          <a:solidFill>
                            <a:srgbClr val="FF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수정</a:t>
                      </a:r>
                      <a:r>
                        <a:rPr lang="en-US" altLang="ko-KR" sz="1400" b="1" kern="0" spc="0" dirty="0">
                          <a:solidFill>
                            <a:srgbClr val="FF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FF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0.8</a:t>
                      </a:r>
                    </a:p>
                  </a:txBody>
                  <a:tcPr marL="64770" marR="64770" marT="17907" marB="17907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235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286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7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자주 묻는 질문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(FAQ)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78435BC-6BFE-4AA5-89BA-42583E5E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377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75567"/>
            <a:ext cx="8098692" cy="44758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차량확보계획 제출 시 차량등록증을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차량등록증은 별도 제출하지 않음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제안서 양식을 변경해도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양식의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‘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표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’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의 행을 추가해도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작성은 별지양식의 변경없이 작성하는 것을 원칙으로 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기재할 양이 많아 표의 행을 추가하는 것은 가능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사업신청자가 별도의 내용을 추가로 제안할 경우에는 관련된 내용을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별지양식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&gt;</a:t>
            </a:r>
          </a:p>
          <a:p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이후에 추가로 작성함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제본을 하게 되면 등기서류 등도 양면인쇄인지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등기서류 등 증빙서류가 단면일 경우에는 단면으로 제본하여 제출함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  <a:endParaRPr lang="en-US" altLang="ko-KR" dirty="0">
              <a:solidFill>
                <a:schemeClr val="accent2">
                  <a:lumMod val="7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20498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100" name="화살표: 오른쪽 99">
            <a:extLst>
              <a:ext uri="{FF2B5EF4-FFF2-40B4-BE49-F238E27FC236}">
                <a16:creationId xmlns:a16="http://schemas.microsoft.com/office/drawing/2014/main" id="{87C6C857-38C8-41AA-BA16-C21FCAB6653A}"/>
              </a:ext>
            </a:extLst>
          </p:cNvPr>
          <p:cNvSpPr/>
          <p:nvPr/>
        </p:nvSpPr>
        <p:spPr>
          <a:xfrm>
            <a:off x="1210121" y="3277056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화살표: 오른쪽 100">
            <a:extLst>
              <a:ext uri="{FF2B5EF4-FFF2-40B4-BE49-F238E27FC236}">
                <a16:creationId xmlns:a16="http://schemas.microsoft.com/office/drawing/2014/main" id="{5E1EE38F-3F96-4EA7-9AAE-7FF850A67CFA}"/>
              </a:ext>
            </a:extLst>
          </p:cNvPr>
          <p:cNvSpPr/>
          <p:nvPr/>
        </p:nvSpPr>
        <p:spPr>
          <a:xfrm>
            <a:off x="1230375" y="411001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화살표: 오른쪽 101">
            <a:extLst>
              <a:ext uri="{FF2B5EF4-FFF2-40B4-BE49-F238E27FC236}">
                <a16:creationId xmlns:a16="http://schemas.microsoft.com/office/drawing/2014/main" id="{6D4A8DA6-ACD4-4D48-A56B-13A7A998A6E4}"/>
              </a:ext>
            </a:extLst>
          </p:cNvPr>
          <p:cNvSpPr/>
          <p:nvPr/>
        </p:nvSpPr>
        <p:spPr>
          <a:xfrm>
            <a:off x="1230375" y="562438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A4CE3918-229A-46B3-A6B9-ED98E3123B4B}"/>
              </a:ext>
            </a:extLst>
          </p:cNvPr>
          <p:cNvSpPr/>
          <p:nvPr/>
        </p:nvSpPr>
        <p:spPr>
          <a:xfrm>
            <a:off x="1227055" y="3707159"/>
            <a:ext cx="176013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40F81EB8-E4ED-4D0F-B661-1A657959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5128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373967"/>
            <a:ext cx="8749518" cy="5722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흑백 작성이 원칙인데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USB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제출 파일도 흑백이어야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USB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에 제출하는 파일은 컬러 포함 가능하며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출력 시 흑백으로 출력하여 제본함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표지도 흑백으로 제본하며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구분 속지는 컬러 속지 가능함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정량평가 제안서의 보고서 중 임금체불 증빙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교통사고 현황자료는 별도 자료제출이나 준비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할 것은 따로 없는지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공사에서 직접 노동청 확인 및 지자체 협조로 확인함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평가에서 신규업체는 최저인 것인지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신규업체는 대인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대물 각각에 대하여 차량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100%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적용함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차량보험요율과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관련하여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법인이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이상의 보험회사에 가입되어 있을 경우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많은 차량이 가입된 보험사의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보험요율을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적용함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회사로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보험요율이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나오지 않고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개별 차량으로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나올경우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어떻게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개별 차량의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보험요율을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평균하여 적용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19482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16939C6C-3880-425F-88FF-EC65EA67B8AF}"/>
              </a:ext>
            </a:extLst>
          </p:cNvPr>
          <p:cNvSpPr/>
          <p:nvPr/>
        </p:nvSpPr>
        <p:spPr>
          <a:xfrm>
            <a:off x="1210121" y="235951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화살표: 오른쪽 86">
            <a:extLst>
              <a:ext uri="{FF2B5EF4-FFF2-40B4-BE49-F238E27FC236}">
                <a16:creationId xmlns:a16="http://schemas.microsoft.com/office/drawing/2014/main" id="{C849E20D-2DAA-4ADB-A0AE-CB4EF4A599A1}"/>
              </a:ext>
            </a:extLst>
          </p:cNvPr>
          <p:cNvSpPr/>
          <p:nvPr/>
        </p:nvSpPr>
        <p:spPr>
          <a:xfrm>
            <a:off x="1210121" y="347273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화살표: 오른쪽 87">
            <a:extLst>
              <a:ext uri="{FF2B5EF4-FFF2-40B4-BE49-F238E27FC236}">
                <a16:creationId xmlns:a16="http://schemas.microsoft.com/office/drawing/2014/main" id="{A3CAF19F-2D1A-4FC1-875C-0A378FC44FBE}"/>
              </a:ext>
            </a:extLst>
          </p:cNvPr>
          <p:cNvSpPr/>
          <p:nvPr/>
        </p:nvSpPr>
        <p:spPr>
          <a:xfrm>
            <a:off x="1210121" y="4292636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화살표: 오른쪽 88">
            <a:extLst>
              <a:ext uri="{FF2B5EF4-FFF2-40B4-BE49-F238E27FC236}">
                <a16:creationId xmlns:a16="http://schemas.microsoft.com/office/drawing/2014/main" id="{89CDC702-6D41-42DA-B6AD-5806C7DC6901}"/>
              </a:ext>
            </a:extLst>
          </p:cNvPr>
          <p:cNvSpPr/>
          <p:nvPr/>
        </p:nvSpPr>
        <p:spPr>
          <a:xfrm>
            <a:off x="1210121" y="51125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5D8B1C9C-7B02-4DF1-8272-919EB3FD6EEC}"/>
              </a:ext>
            </a:extLst>
          </p:cNvPr>
          <p:cNvSpPr/>
          <p:nvPr/>
        </p:nvSpPr>
        <p:spPr>
          <a:xfrm>
            <a:off x="1210121" y="594892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BBEA51D3-1F7D-411B-AEB9-E8645FEF3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57899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40143"/>
            <a:ext cx="9198352" cy="39218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중복도의 경우 왕복으로 표시하는데 상행과 하행의 노선이 일부 상이할 경우 상행과 하행이 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같은 구간만 인정하는지 아니면 상이하더라도 중복된 경우 다 합산하는지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노선중복도는 사업노선과 상행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하행이 같은 구간만 인정하며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상이한 부분은 제외 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2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중복 구간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A~B(100m)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사이에 노선이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있으면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개가 각각 다 중복도가 인정되어 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100m X 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노선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= 300m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가 인정되는지 중복개념으로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100m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만 인정되는지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입찰 노선과 가장 중복도가 높은 노선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개만 인정되므로 위의 경우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100m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만 인정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2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차량보험요율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작성시 최근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년간인데 공제조합의 서류는 매년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갱신으로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</a:p>
          <a:p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24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25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25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26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월로 표기되어 있어 어떤 기준으로 작성해야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공고일 기준 적용되고 있는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(24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25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25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26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로 작성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52F84639-CC2C-494E-96AE-9409CCE7E0A2}"/>
              </a:ext>
            </a:extLst>
          </p:cNvPr>
          <p:cNvSpPr/>
          <p:nvPr/>
        </p:nvSpPr>
        <p:spPr>
          <a:xfrm>
            <a:off x="1210121" y="229425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화살표: 오른쪽 94">
            <a:extLst>
              <a:ext uri="{FF2B5EF4-FFF2-40B4-BE49-F238E27FC236}">
                <a16:creationId xmlns:a16="http://schemas.microsoft.com/office/drawing/2014/main" id="{FF0371B8-8143-4837-810C-6C37036DBE73}"/>
              </a:ext>
            </a:extLst>
          </p:cNvPr>
          <p:cNvSpPr/>
          <p:nvPr/>
        </p:nvSpPr>
        <p:spPr>
          <a:xfrm>
            <a:off x="1210121" y="366635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C87BA691-F985-4910-9CEF-0DECAD750680}"/>
              </a:ext>
            </a:extLst>
          </p:cNvPr>
          <p:cNvSpPr/>
          <p:nvPr/>
        </p:nvSpPr>
        <p:spPr>
          <a:xfrm>
            <a:off x="1210121" y="505998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0B07985-3F11-4E43-A5D7-0391EDA3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6202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</a:t>
            </a:r>
            <a:r>
              <a:rPr lang="en-US" altLang="ko-KR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. </a:t>
            </a:r>
            <a:r>
              <a:rPr lang="ko-KR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298992"/>
            <a:ext cx="9281708" cy="2121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수요대응형 버스에 대한 가격도 함께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수요대응형 버스 가격은 별도 제출하지 않으며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협약 시 공고문 협약 한도액을 초과할 수 없음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타 운송사업자와 공동운수협정을 통해 수요대응형 버스를 운행하는 경우 협정서류를 제출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제안서 설명 발표자료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(ppt)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는 언제까지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2025. 8.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29.(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금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까지 메일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(mcseo88@gtrans.or.kr)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로 제출을 완료해야 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  <a:endParaRPr lang="en-US" altLang="ko-KR" dirty="0">
              <a:solidFill>
                <a:schemeClr val="accent2">
                  <a:lumMod val="7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187325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81955857-2F59-4BE8-B88F-CED15F700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26</a:t>
            </a:fld>
            <a:endParaRPr lang="ko-KR" altLang="en-US" dirty="0"/>
          </a:p>
        </p:txBody>
      </p:sp>
      <p:sp>
        <p:nvSpPr>
          <p:cNvPr id="87" name="화살표: 오른쪽 86">
            <a:extLst>
              <a:ext uri="{FF2B5EF4-FFF2-40B4-BE49-F238E27FC236}">
                <a16:creationId xmlns:a16="http://schemas.microsoft.com/office/drawing/2014/main" id="{3CE26F73-8B85-4686-BEC1-9BB63219C068}"/>
              </a:ext>
            </a:extLst>
          </p:cNvPr>
          <p:cNvSpPr/>
          <p:nvPr/>
        </p:nvSpPr>
        <p:spPr>
          <a:xfrm>
            <a:off x="1210121" y="3105055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18957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 </a:t>
            </a:r>
            <a:r>
              <a:rPr lang="ko-KR" altLang="en-US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감사합니다 </a:t>
            </a:r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DA04524-FBB7-48B5-AB59-B29BABCF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4909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사업개요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2AED7E-D342-444A-877F-9847E1C65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156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642630"/>
            <a:ext cx="6671228" cy="369332"/>
            <a:chOff x="434422" y="1933188"/>
            <a:chExt cx="6671228" cy="369332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86260" y="1933188"/>
              <a:ext cx="641939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ko-KR" altLang="en-US" spc="1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사업명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2025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수시 경기도 광역버스 공공관리제 운송사업</a:t>
              </a: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30136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8AAC9BB1-1D58-4080-BE3F-49454C7AFBFD}"/>
              </a:ext>
            </a:extLst>
          </p:cNvPr>
          <p:cNvGrpSpPr/>
          <p:nvPr/>
        </p:nvGrpSpPr>
        <p:grpSpPr>
          <a:xfrm>
            <a:off x="434422" y="2158946"/>
            <a:ext cx="2239415" cy="369332"/>
            <a:chOff x="434422" y="1839339"/>
            <a:chExt cx="2239415" cy="369332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6F95799-8BD8-4439-B433-7063F00EB605}"/>
                </a:ext>
              </a:extLst>
            </p:cNvPr>
            <p:cNvSpPr/>
            <p:nvPr/>
          </p:nvSpPr>
          <p:spPr>
            <a:xfrm>
              <a:off x="621672" y="1839339"/>
              <a:ext cx="20521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사업대상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 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노선</a:t>
              </a: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2570751E-9E80-46AF-88FF-2183F587DA7A}"/>
                </a:ext>
              </a:extLst>
            </p:cNvPr>
            <p:cNvSpPr/>
            <p:nvPr/>
          </p:nvSpPr>
          <p:spPr>
            <a:xfrm>
              <a:off x="434422" y="193628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6B817FC6-C34E-4444-98B0-3E59C31956C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64697" y="3689393"/>
          <a:ext cx="8822884" cy="973134"/>
        </p:xfrm>
        <a:graphic>
          <a:graphicData uri="http://schemas.openxmlformats.org/drawingml/2006/table">
            <a:tbl>
              <a:tblPr/>
              <a:tblGrid>
                <a:gridCol w="579755">
                  <a:extLst>
                    <a:ext uri="{9D8B030D-6E8A-4147-A177-3AD203B41FA5}">
                      <a16:colId xmlns:a16="http://schemas.microsoft.com/office/drawing/2014/main" val="2123021228"/>
                    </a:ext>
                  </a:extLst>
                </a:gridCol>
                <a:gridCol w="610757">
                  <a:extLst>
                    <a:ext uri="{9D8B030D-6E8A-4147-A177-3AD203B41FA5}">
                      <a16:colId xmlns:a16="http://schemas.microsoft.com/office/drawing/2014/main" val="3012215539"/>
                    </a:ext>
                  </a:extLst>
                </a:gridCol>
                <a:gridCol w="495084">
                  <a:extLst>
                    <a:ext uri="{9D8B030D-6E8A-4147-A177-3AD203B41FA5}">
                      <a16:colId xmlns:a16="http://schemas.microsoft.com/office/drawing/2014/main" val="3942251326"/>
                    </a:ext>
                  </a:extLst>
                </a:gridCol>
                <a:gridCol w="476576">
                  <a:extLst>
                    <a:ext uri="{9D8B030D-6E8A-4147-A177-3AD203B41FA5}">
                      <a16:colId xmlns:a16="http://schemas.microsoft.com/office/drawing/2014/main" val="1436050082"/>
                    </a:ext>
                  </a:extLst>
                </a:gridCol>
                <a:gridCol w="837478">
                  <a:extLst>
                    <a:ext uri="{9D8B030D-6E8A-4147-A177-3AD203B41FA5}">
                      <a16:colId xmlns:a16="http://schemas.microsoft.com/office/drawing/2014/main" val="974208457"/>
                    </a:ext>
                  </a:extLst>
                </a:gridCol>
                <a:gridCol w="795835">
                  <a:extLst>
                    <a:ext uri="{9D8B030D-6E8A-4147-A177-3AD203B41FA5}">
                      <a16:colId xmlns:a16="http://schemas.microsoft.com/office/drawing/2014/main" val="2534346062"/>
                    </a:ext>
                  </a:extLst>
                </a:gridCol>
                <a:gridCol w="1200882">
                  <a:extLst>
                    <a:ext uri="{9D8B030D-6E8A-4147-A177-3AD203B41FA5}">
                      <a16:colId xmlns:a16="http://schemas.microsoft.com/office/drawing/2014/main" val="3806846927"/>
                    </a:ext>
                  </a:extLst>
                </a:gridCol>
                <a:gridCol w="1121849">
                  <a:extLst>
                    <a:ext uri="{9D8B030D-6E8A-4147-A177-3AD203B41FA5}">
                      <a16:colId xmlns:a16="http://schemas.microsoft.com/office/drawing/2014/main" val="1587650562"/>
                    </a:ext>
                  </a:extLst>
                </a:gridCol>
                <a:gridCol w="495833">
                  <a:extLst>
                    <a:ext uri="{9D8B030D-6E8A-4147-A177-3AD203B41FA5}">
                      <a16:colId xmlns:a16="http://schemas.microsoft.com/office/drawing/2014/main" val="4028117054"/>
                    </a:ext>
                  </a:extLst>
                </a:gridCol>
                <a:gridCol w="540979">
                  <a:extLst>
                    <a:ext uri="{9D8B030D-6E8A-4147-A177-3AD203B41FA5}">
                      <a16:colId xmlns:a16="http://schemas.microsoft.com/office/drawing/2014/main" val="2974550439"/>
                    </a:ext>
                  </a:extLst>
                </a:gridCol>
                <a:gridCol w="609257">
                  <a:extLst>
                    <a:ext uri="{9D8B030D-6E8A-4147-A177-3AD203B41FA5}">
                      <a16:colId xmlns:a16="http://schemas.microsoft.com/office/drawing/2014/main" val="941790808"/>
                    </a:ext>
                  </a:extLst>
                </a:gridCol>
                <a:gridCol w="1058599">
                  <a:extLst>
                    <a:ext uri="{9D8B030D-6E8A-4147-A177-3AD203B41FA5}">
                      <a16:colId xmlns:a16="http://schemas.microsoft.com/office/drawing/2014/main" val="2538652671"/>
                    </a:ext>
                  </a:extLst>
                </a:gridCol>
              </a:tblGrid>
              <a:tr h="35465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연번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관할</a:t>
                      </a:r>
                      <a:endParaRPr lang="en-US" altLang="ko-KR" sz="1000" b="0" kern="0" spc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관청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반납</a:t>
                      </a:r>
                      <a:r>
                        <a:rPr lang="en-US" altLang="ko-KR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/</a:t>
                      </a: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신설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노선</a:t>
                      </a:r>
                      <a:endParaRPr lang="en-US" altLang="ko-KR" sz="1000" b="0" kern="0" spc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운행형태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기점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종점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대수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횟수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인가거리</a:t>
                      </a:r>
                      <a:endParaRPr lang="en-US" altLang="ko-KR" sz="1000" b="0" kern="0" spc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(</a:t>
                      </a: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왕복</a:t>
                      </a:r>
                      <a:r>
                        <a:rPr lang="en-US" altLang="ko-KR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)</a:t>
                      </a:r>
                      <a:endParaRPr lang="ko-KR" altLang="en-US" sz="1000" b="0" kern="0" spc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기초금액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241076"/>
                  </a:ext>
                </a:extLst>
              </a:tr>
              <a:tr h="30923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파주</a:t>
                      </a:r>
                      <a:r>
                        <a:rPr lang="en-US" altLang="ko-KR" sz="1000" b="0" kern="0" spc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-1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파주시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반납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미정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직행좌석형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일반형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해오름마을</a:t>
                      </a:r>
                      <a:r>
                        <a:rPr lang="en-US" altLang="ko-KR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단지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숭례문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10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86.6</a:t>
                      </a:r>
                      <a:endParaRPr lang="en-US" sz="1000" b="0" kern="0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969,537</a:t>
                      </a:r>
                      <a:r>
                        <a:rPr lang="ko-KR" altLang="en-US" sz="100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원</a:t>
                      </a:r>
                      <a:r>
                        <a:rPr lang="en-US" altLang="ko-KR" sz="100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대</a:t>
                      </a:r>
                      <a:endParaRPr lang="ko-KR" altLang="en-US" sz="900" kern="0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8081705"/>
                  </a:ext>
                </a:extLst>
              </a:tr>
              <a:tr h="309238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수요대응형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310,000</a:t>
                      </a:r>
                      <a:r>
                        <a:rPr lang="ko-KR" altLang="en-US" sz="100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원</a:t>
                      </a:r>
                      <a:r>
                        <a:rPr lang="en-US" altLang="ko-KR" sz="100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회</a:t>
                      </a:r>
                      <a:endParaRPr lang="ko-KR" altLang="en-US" sz="900" kern="0" spc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468943"/>
                  </a:ext>
                </a:extLst>
              </a:tr>
            </a:tbl>
          </a:graphicData>
        </a:graphic>
      </p:graphicFrame>
      <p:grpSp>
        <p:nvGrpSpPr>
          <p:cNvPr id="93" name="그룹 92">
            <a:extLst>
              <a:ext uri="{FF2B5EF4-FFF2-40B4-BE49-F238E27FC236}">
                <a16:creationId xmlns:a16="http://schemas.microsoft.com/office/drawing/2014/main" id="{C0F43101-474F-4A66-B072-A478E721E7D9}"/>
              </a:ext>
            </a:extLst>
          </p:cNvPr>
          <p:cNvGrpSpPr/>
          <p:nvPr/>
        </p:nvGrpSpPr>
        <p:grpSpPr>
          <a:xfrm>
            <a:off x="434422" y="3117663"/>
            <a:ext cx="1163799" cy="369332"/>
            <a:chOff x="434422" y="1933188"/>
            <a:chExt cx="1163799" cy="369332"/>
          </a:xfrm>
        </p:grpSpPr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5925B09C-ED1A-49DE-8CEE-7DA6968631E8}"/>
                </a:ext>
              </a:extLst>
            </p:cNvPr>
            <p:cNvSpPr/>
            <p:nvPr/>
          </p:nvSpPr>
          <p:spPr>
            <a:xfrm>
              <a:off x="621672" y="1933188"/>
              <a:ext cx="9765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노선현황</a:t>
              </a: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485A7C30-3D79-46A4-B49B-7165C7CC1CA7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9C1A9ABD-4153-4865-B565-59CB9524C119}"/>
              </a:ext>
            </a:extLst>
          </p:cNvPr>
          <p:cNvGrpSpPr/>
          <p:nvPr/>
        </p:nvGrpSpPr>
        <p:grpSpPr>
          <a:xfrm>
            <a:off x="434422" y="2641706"/>
            <a:ext cx="5360461" cy="369332"/>
            <a:chOff x="434422" y="1975133"/>
            <a:chExt cx="5360461" cy="369332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0346047C-C0A5-4783-B6F9-D0631A119BB2}"/>
                </a:ext>
              </a:extLst>
            </p:cNvPr>
            <p:cNvSpPr/>
            <p:nvPr/>
          </p:nvSpPr>
          <p:spPr>
            <a:xfrm>
              <a:off x="621672" y="1975133"/>
              <a:ext cx="51732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+ 4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 결과에 따라 연장여부 결정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b="1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DDF8B7FB-09F1-4E60-8D22-2C0428A9C5ED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4569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추진일정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A85AFA0-E419-415C-B309-AB5A1BDB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43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1813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217871"/>
            <a:ext cx="3969055" cy="874855"/>
            <a:chOff x="434422" y="1508429"/>
            <a:chExt cx="3969055" cy="874855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08429"/>
              <a:ext cx="378180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 접수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2025. 8. 25.(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14:00 ~ 16:00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69518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53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F7ABA549-B7ED-4ECD-B201-AF8613282CCF}"/>
              </a:ext>
            </a:extLst>
          </p:cNvPr>
          <p:cNvGrpSpPr/>
          <p:nvPr/>
        </p:nvGrpSpPr>
        <p:grpSpPr>
          <a:xfrm>
            <a:off x="434422" y="2104277"/>
            <a:ext cx="3226865" cy="874855"/>
            <a:chOff x="434422" y="1885934"/>
            <a:chExt cx="3226865" cy="874855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4CB8399A-D79A-4864-A14C-4DE3F1C83B4B}"/>
                </a:ext>
              </a:extLst>
            </p:cNvPr>
            <p:cNvSpPr/>
            <p:nvPr/>
          </p:nvSpPr>
          <p:spPr>
            <a:xfrm>
              <a:off x="621672" y="1885934"/>
              <a:ext cx="303961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평가위원회 개최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9. 3.(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    ※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예정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51CE7753-4C7D-44B7-BAA0-B724E51895FC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72FD018E-A621-43DD-BDD7-B022D3C73F66}"/>
              </a:ext>
            </a:extLst>
          </p:cNvPr>
          <p:cNvGrpSpPr/>
          <p:nvPr/>
        </p:nvGrpSpPr>
        <p:grpSpPr>
          <a:xfrm>
            <a:off x="434422" y="2978900"/>
            <a:ext cx="3390371" cy="874855"/>
            <a:chOff x="434422" y="1885934"/>
            <a:chExt cx="3390371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ADD558C0-0D55-4D6C-B933-0C1CB8A2A8C9}"/>
                </a:ext>
              </a:extLst>
            </p:cNvPr>
            <p:cNvSpPr/>
            <p:nvPr/>
          </p:nvSpPr>
          <p:spPr>
            <a:xfrm>
              <a:off x="621672" y="1885934"/>
              <a:ext cx="3203121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선정 및 통보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9. 8.(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14:00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이후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317EC5E-7E10-4643-9698-776BAFF1D017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9F407C15-AC23-4DAC-9F0A-1A6EDE49DFD8}"/>
              </a:ext>
            </a:extLst>
          </p:cNvPr>
          <p:cNvGrpSpPr/>
          <p:nvPr/>
        </p:nvGrpSpPr>
        <p:grpSpPr>
          <a:xfrm>
            <a:off x="442439" y="3845459"/>
            <a:ext cx="3890508" cy="874855"/>
            <a:chOff x="434422" y="1885934"/>
            <a:chExt cx="3890508" cy="874855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614A2A16-3113-405E-808F-30B4CA8175D1}"/>
                </a:ext>
              </a:extLst>
            </p:cNvPr>
            <p:cNvSpPr/>
            <p:nvPr/>
          </p:nvSpPr>
          <p:spPr>
            <a:xfrm>
              <a:off x="621672" y="1885934"/>
              <a:ext cx="370325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협상 및 이행협약 체결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9. 9.(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12.(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07" name="타원 106">
              <a:extLst>
                <a:ext uri="{FF2B5EF4-FFF2-40B4-BE49-F238E27FC236}">
                  <a16:creationId xmlns:a16="http://schemas.microsoft.com/office/drawing/2014/main" id="{54DE2BFC-620A-4359-B43B-60BF6251C746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8B2FCCD5-CCE8-4DFB-8EA8-228F1A2F877F}"/>
              </a:ext>
            </a:extLst>
          </p:cNvPr>
          <p:cNvGrpSpPr/>
          <p:nvPr/>
        </p:nvGrpSpPr>
        <p:grpSpPr>
          <a:xfrm>
            <a:off x="450456" y="4705632"/>
            <a:ext cx="2527955" cy="874855"/>
            <a:chOff x="434422" y="1885934"/>
            <a:chExt cx="2527955" cy="874855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1EE20890-63D5-471B-BAD7-AAA0017861B3}"/>
                </a:ext>
              </a:extLst>
            </p:cNvPr>
            <p:cNvSpPr/>
            <p:nvPr/>
          </p:nvSpPr>
          <p:spPr>
            <a:xfrm>
              <a:off x="621672" y="1885934"/>
              <a:ext cx="234070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발급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10. 14.(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10" name="타원 109">
              <a:extLst>
                <a:ext uri="{FF2B5EF4-FFF2-40B4-BE49-F238E27FC236}">
                  <a16:creationId xmlns:a16="http://schemas.microsoft.com/office/drawing/2014/main" id="{96B92EFA-9DF6-4667-A645-E701D7A08B12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1" name="그룹 110">
            <a:extLst>
              <a:ext uri="{FF2B5EF4-FFF2-40B4-BE49-F238E27FC236}">
                <a16:creationId xmlns:a16="http://schemas.microsoft.com/office/drawing/2014/main" id="{A8544CDC-3B18-42F9-99C3-D5B1A949FB05}"/>
              </a:ext>
            </a:extLst>
          </p:cNvPr>
          <p:cNvGrpSpPr/>
          <p:nvPr/>
        </p:nvGrpSpPr>
        <p:grpSpPr>
          <a:xfrm>
            <a:off x="446442" y="5563075"/>
            <a:ext cx="3499375" cy="874855"/>
            <a:chOff x="434422" y="1885934"/>
            <a:chExt cx="3499375" cy="874855"/>
          </a:xfrm>
        </p:grpSpPr>
        <p:sp>
          <p:nvSpPr>
            <p:cNvPr id="112" name="직사각형 111">
              <a:extLst>
                <a:ext uri="{FF2B5EF4-FFF2-40B4-BE49-F238E27FC236}">
                  <a16:creationId xmlns:a16="http://schemas.microsoft.com/office/drawing/2014/main" id="{B771F655-E482-4C77-8A20-E6ECC70620FD}"/>
                </a:ext>
              </a:extLst>
            </p:cNvPr>
            <p:cNvSpPr/>
            <p:nvPr/>
          </p:nvSpPr>
          <p:spPr>
            <a:xfrm>
              <a:off x="621672" y="1885934"/>
              <a:ext cx="331212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운행개시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10. 15.(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    ※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예정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61A00BDC-537E-4598-B497-5EC8F0CA760E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8" name="Picture 1">
            <a:extLst>
              <a:ext uri="{FF2B5EF4-FFF2-40B4-BE49-F238E27FC236}">
                <a16:creationId xmlns:a16="http://schemas.microsoft.com/office/drawing/2014/main" id="{DB60C348-73DE-49C8-BA90-DC3A3DD53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59C0E73-3850-459F-A640-CA16E3009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AAA9F6-89A7-427C-B13B-1B015C838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192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일반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354391B-8C31-4D88-BD8A-C94965BF8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6164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218527"/>
            <a:ext cx="8805315" cy="1338828"/>
            <a:chOff x="434422" y="1509085"/>
            <a:chExt cx="8805315" cy="1338828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09085"/>
              <a:ext cx="8618065" cy="13388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+ 4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endPara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운송사업자로 선정된 자에게 「여객자동차운수사업법」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및 규칙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17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항에 따라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서비스 평가를 통한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연장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최대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9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한정면허를 부여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290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53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6D79F5ED-578F-40D4-A472-616DC7B49CA7}"/>
              </a:ext>
            </a:extLst>
          </p:cNvPr>
          <p:cNvGrpSpPr/>
          <p:nvPr/>
        </p:nvGrpSpPr>
        <p:grpSpPr>
          <a:xfrm>
            <a:off x="434422" y="2635604"/>
            <a:ext cx="7295286" cy="874855"/>
            <a:chOff x="434422" y="1934670"/>
            <a:chExt cx="7295286" cy="874855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1934670"/>
              <a:ext cx="7108036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 및 운행 계획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공고문의 운행 계획을 기본으로 관할관청과 협의하여 결정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운행대수는 협상대상자와의 협상과정에서 최종 결정</a:t>
              </a: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12562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4422" y="3590591"/>
            <a:ext cx="9005690" cy="1705852"/>
            <a:chOff x="434422" y="1847966"/>
            <a:chExt cx="9005690" cy="1705852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47966"/>
              <a:ext cx="8818440" cy="1705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운송수입금이 운송비용보다 적은 경우 부족금액 재정지원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협상금액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 입찰노선의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대한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제출한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의 비율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각 사업노선의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노선의 항목별 기초금액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적용하여 산정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4942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ACD1FF70-09F0-4ED0-85B5-FD0A84E4AFEC}"/>
              </a:ext>
            </a:extLst>
          </p:cNvPr>
          <p:cNvSpPr/>
          <p:nvPr/>
        </p:nvSpPr>
        <p:spPr>
          <a:xfrm>
            <a:off x="1140903" y="500234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0" name="Picture 1">
            <a:extLst>
              <a:ext uri="{FF2B5EF4-FFF2-40B4-BE49-F238E27FC236}">
                <a16:creationId xmlns:a16="http://schemas.microsoft.com/office/drawing/2014/main" id="{1BA3718C-C00B-429D-9F13-1627D381F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1" name="그림 90">
            <a:extLst>
              <a:ext uri="{FF2B5EF4-FFF2-40B4-BE49-F238E27FC236}">
                <a16:creationId xmlns:a16="http://schemas.microsoft.com/office/drawing/2014/main" id="{0317A844-D16E-4F3C-ADA0-F3BF6C594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92" name="직사각형 91">
            <a:extLst>
              <a:ext uri="{FF2B5EF4-FFF2-40B4-BE49-F238E27FC236}">
                <a16:creationId xmlns:a16="http://schemas.microsoft.com/office/drawing/2014/main" id="{05C534C6-1B91-4689-91F9-19494DCEA44E}"/>
              </a:ext>
            </a:extLst>
          </p:cNvPr>
          <p:cNvSpPr/>
          <p:nvPr/>
        </p:nvSpPr>
        <p:spPr>
          <a:xfrm>
            <a:off x="621672" y="5146497"/>
            <a:ext cx="7398179" cy="667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차량확보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입찰노선의 인가대수에 해당하는 차량을 운행개시일까지 확보해야 함</a:t>
            </a:r>
            <a:endParaRPr lang="en-US" altLang="ko-KR" sz="2200" b="1" dirty="0">
              <a:solidFill>
                <a:schemeClr val="tx1">
                  <a:lumMod val="75000"/>
                  <a:lumOff val="25000"/>
                </a:schemeClr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sp>
        <p:nvSpPr>
          <p:cNvPr id="93" name="타원 92">
            <a:extLst>
              <a:ext uri="{FF2B5EF4-FFF2-40B4-BE49-F238E27FC236}">
                <a16:creationId xmlns:a16="http://schemas.microsoft.com/office/drawing/2014/main" id="{1DD83938-F8FD-4C17-981E-F7F5354B8FC5}"/>
              </a:ext>
            </a:extLst>
          </p:cNvPr>
          <p:cNvSpPr/>
          <p:nvPr/>
        </p:nvSpPr>
        <p:spPr>
          <a:xfrm>
            <a:off x="434422" y="5537878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865A03D3-002E-4516-B35A-912A9196E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7849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26760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041B6349-67DB-4611-9C39-651DE28B3428}"/>
              </a:ext>
            </a:extLst>
          </p:cNvPr>
          <p:cNvGrpSpPr/>
          <p:nvPr/>
        </p:nvGrpSpPr>
        <p:grpSpPr>
          <a:xfrm>
            <a:off x="434422" y="1382478"/>
            <a:ext cx="8842183" cy="5029838"/>
            <a:chOff x="434422" y="2475747"/>
            <a:chExt cx="8842183" cy="5029838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2475747"/>
              <a:ext cx="8654933" cy="50298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편의시설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행선지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LED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전광판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빈자리 표시기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와이파이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USB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충전포트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공기청정필터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경기교통공사에서 지정한 방식으로 설치 후 재정지원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편의시설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 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 디자인 내부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교통약자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임산부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배려석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운송사업자 부담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차량디자인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경기교통공사에서 지정한 디자인 및 방식으로 적용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및 부대시설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자가차고지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차고지증명서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임대차고지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차고지에 대한 임대계약서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공영차고지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관할관청의 사용계약서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근로자 관리 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1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교대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기준 운수종사자 시급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 및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휴게시간 등 근로기준법 준수</a:t>
              </a: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46439BF9-DE6A-41ED-B300-8CA5E6B9336C}"/>
              </a:ext>
            </a:extLst>
          </p:cNvPr>
          <p:cNvGrpSpPr/>
          <p:nvPr/>
        </p:nvGrpSpPr>
        <p:grpSpPr>
          <a:xfrm>
            <a:off x="434422" y="5484887"/>
            <a:ext cx="371981" cy="459357"/>
            <a:chOff x="434422" y="5084294"/>
            <a:chExt cx="371981" cy="459357"/>
          </a:xfrm>
        </p:grpSpPr>
        <p:sp>
          <p:nvSpPr>
            <p:cNvPr id="92" name="직사각형 91">
              <a:extLst>
                <a:ext uri="{FF2B5EF4-FFF2-40B4-BE49-F238E27FC236}">
                  <a16:creationId xmlns:a16="http://schemas.microsoft.com/office/drawing/2014/main" id="{453058FD-4C8D-4D50-A298-770E5BD79125}"/>
                </a:ext>
              </a:extLst>
            </p:cNvPr>
            <p:cNvSpPr/>
            <p:nvPr/>
          </p:nvSpPr>
          <p:spPr>
            <a:xfrm>
              <a:off x="621672" y="5084294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3" name="타원 92">
              <a:extLst>
                <a:ext uri="{FF2B5EF4-FFF2-40B4-BE49-F238E27FC236}">
                  <a16:creationId xmlns:a16="http://schemas.microsoft.com/office/drawing/2014/main" id="{CDA9FFD8-96C7-457E-957A-866515E81847}"/>
                </a:ext>
              </a:extLst>
            </p:cNvPr>
            <p:cNvSpPr/>
            <p:nvPr/>
          </p:nvSpPr>
          <p:spPr>
            <a:xfrm>
              <a:off x="434422" y="528363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4422" y="3857882"/>
            <a:ext cx="371981" cy="459357"/>
            <a:chOff x="434422" y="1873366"/>
            <a:chExt cx="371981" cy="459357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73366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ACD1FF70-09F0-4ED0-85B5-FD0A84E4AFEC}"/>
              </a:ext>
            </a:extLst>
          </p:cNvPr>
          <p:cNvSpPr/>
          <p:nvPr/>
        </p:nvSpPr>
        <p:spPr>
          <a:xfrm>
            <a:off x="2062710" y="444078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25E3CCB1-16DF-46D6-9942-96FB2E3D8D83}"/>
              </a:ext>
            </a:extLst>
          </p:cNvPr>
          <p:cNvSpPr/>
          <p:nvPr/>
        </p:nvSpPr>
        <p:spPr>
          <a:xfrm>
            <a:off x="2062710" y="4861002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605641DE-6A27-46D8-A7C3-7C4B07D07EC9}"/>
              </a:ext>
            </a:extLst>
          </p:cNvPr>
          <p:cNvSpPr/>
          <p:nvPr/>
        </p:nvSpPr>
        <p:spPr>
          <a:xfrm>
            <a:off x="2062710" y="5281216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1E06F5C6-51E2-470E-983F-FC7E50392838}"/>
              </a:ext>
            </a:extLst>
          </p:cNvPr>
          <p:cNvGrpSpPr/>
          <p:nvPr/>
        </p:nvGrpSpPr>
        <p:grpSpPr>
          <a:xfrm>
            <a:off x="434422" y="3031246"/>
            <a:ext cx="371981" cy="459357"/>
            <a:chOff x="434422" y="2475747"/>
            <a:chExt cx="371981" cy="459357"/>
          </a:xfrm>
        </p:grpSpPr>
        <p:sp>
          <p:nvSpPr>
            <p:cNvPr id="103" name="직사각형 102">
              <a:extLst>
                <a:ext uri="{FF2B5EF4-FFF2-40B4-BE49-F238E27FC236}">
                  <a16:creationId xmlns:a16="http://schemas.microsoft.com/office/drawing/2014/main" id="{B8182AD4-EBC2-4807-9A11-41E1A87D1473}"/>
                </a:ext>
              </a:extLst>
            </p:cNvPr>
            <p:cNvSpPr/>
            <p:nvPr/>
          </p:nvSpPr>
          <p:spPr>
            <a:xfrm>
              <a:off x="621672" y="2475747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4" name="타원 103">
              <a:extLst>
                <a:ext uri="{FF2B5EF4-FFF2-40B4-BE49-F238E27FC236}">
                  <a16:creationId xmlns:a16="http://schemas.microsoft.com/office/drawing/2014/main" id="{9D4A21AA-9274-49FC-8292-6CE52100453D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5" name="Picture 1">
            <a:extLst>
              <a:ext uri="{FF2B5EF4-FFF2-40B4-BE49-F238E27FC236}">
                <a16:creationId xmlns:a16="http://schemas.microsoft.com/office/drawing/2014/main" id="{5F037109-1F0B-4139-AE83-91785982A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6" name="그림 105">
            <a:extLst>
              <a:ext uri="{FF2B5EF4-FFF2-40B4-BE49-F238E27FC236}">
                <a16:creationId xmlns:a16="http://schemas.microsoft.com/office/drawing/2014/main" id="{2EB57576-A4EC-4C7B-8403-97CC1B4F7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E2B2065-A008-404A-9732-14E19DCBD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9</a:t>
            </a:fld>
            <a:endParaRPr lang="ko-KR" altLang="en-US"/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BF5EC315-B1F5-4F34-B8E8-25021A9BB436}"/>
              </a:ext>
            </a:extLst>
          </p:cNvPr>
          <p:cNvGrpSpPr/>
          <p:nvPr/>
        </p:nvGrpSpPr>
        <p:grpSpPr>
          <a:xfrm>
            <a:off x="434413" y="2212071"/>
            <a:ext cx="371981" cy="459357"/>
            <a:chOff x="434422" y="2475747"/>
            <a:chExt cx="371981" cy="459357"/>
          </a:xfrm>
        </p:grpSpPr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586C1FE3-22CC-45F7-BC17-92752543A90C}"/>
                </a:ext>
              </a:extLst>
            </p:cNvPr>
            <p:cNvSpPr/>
            <p:nvPr/>
          </p:nvSpPr>
          <p:spPr>
            <a:xfrm>
              <a:off x="621672" y="2475747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E26C2B0C-6037-48DB-AD03-AA5261A8D4BA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680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3368</TotalTime>
  <Words>1931</Words>
  <Application>Microsoft Office PowerPoint</Application>
  <PresentationFormat>A4 용지(210x297mm)</PresentationFormat>
  <Paragraphs>271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7" baseType="lpstr">
      <vt:lpstr>경기천년바탕 Regular</vt:lpstr>
      <vt:lpstr>경기천년제목 Bold</vt:lpstr>
      <vt:lpstr>경기천년제목 Light</vt:lpstr>
      <vt:lpstr>경기천년제목 Medium</vt:lpstr>
      <vt:lpstr>굴림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T1</dc:creator>
  <cp:lastModifiedBy>경기교통공사</cp:lastModifiedBy>
  <cp:revision>286</cp:revision>
  <cp:lastPrinted>2025-04-02T08:16:38Z</cp:lastPrinted>
  <dcterms:created xsi:type="dcterms:W3CDTF">2021-05-03T02:31:47Z</dcterms:created>
  <dcterms:modified xsi:type="dcterms:W3CDTF">2025-08-12T08:11:06Z</dcterms:modified>
</cp:coreProperties>
</file>